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0" r:id="rId6"/>
    <p:sldId id="266" r:id="rId7"/>
    <p:sldId id="265" r:id="rId8"/>
    <p:sldId id="264" r:id="rId9"/>
    <p:sldId id="263" r:id="rId10"/>
    <p:sldId id="262" r:id="rId11"/>
    <p:sldId id="267" r:id="rId12"/>
    <p:sldId id="26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6.2370062370062374E-2"/>
          <c:y val="0.22488038277511974"/>
          <c:w val="0.59459459459459474"/>
          <c:h val="0.5454545454545454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кол-во % </c:v>
                </c:pt>
              </c:strCache>
            </c:strRef>
          </c:tx>
          <c:spPr>
            <a:solidFill>
              <a:srgbClr val="9999FF"/>
            </a:solidFill>
            <a:ln w="12684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993366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полные семьи</c:v>
                </c:pt>
                <c:pt idx="1">
                  <c:v>неполные семьи</c:v>
                </c:pt>
                <c:pt idx="2">
                  <c:v>неблагополучные 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75</c:v>
                </c:pt>
                <c:pt idx="1">
                  <c:v>25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684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9999FF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полные семьи</c:v>
                </c:pt>
                <c:pt idx="1">
                  <c:v>неполные семьи</c:v>
                </c:pt>
                <c:pt idx="2">
                  <c:v>неблагополучные 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684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9999FF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993366"/>
              </a:solidFill>
              <a:ln w="12684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Sheet1!$B$1:$D$1</c:f>
              <c:strCache>
                <c:ptCount val="3"/>
                <c:pt idx="0">
                  <c:v>полные семьи</c:v>
                </c:pt>
                <c:pt idx="1">
                  <c:v>неполные семьи</c:v>
                </c:pt>
                <c:pt idx="2">
                  <c:v>неблагополучные 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</c:pie3DChart>
      <c:spPr>
        <a:noFill/>
        <a:ln w="12684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214137214137214"/>
          <c:y val="0.35406698564593586"/>
          <c:w val="0.27027027027027239"/>
          <c:h val="0.291866028708134"/>
        </c:manualLayout>
      </c:layout>
      <c:spPr>
        <a:noFill/>
        <a:ln w="3171">
          <a:solidFill>
            <a:srgbClr val="000000"/>
          </a:solidFill>
          <a:prstDash val="solid"/>
        </a:ln>
      </c:spPr>
      <c:txPr>
        <a:bodyPr/>
        <a:lstStyle/>
        <a:p>
          <a:pPr>
            <a:defRPr sz="849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92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2072072072072071E-2"/>
          <c:y val="0.11610486891385768"/>
          <c:w val="0.61561561561562095"/>
          <c:h val="0.76779026217228996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партеры</c:v>
                </c:pt>
              </c:strCache>
            </c:strRef>
          </c:tx>
          <c:spPr>
            <a:solidFill>
              <a:srgbClr val="9999FF"/>
            </a:solidFill>
            <a:ln w="12687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993366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6"/>
                <c:pt idx="0">
                  <c:v>Гос.У</c:v>
                </c:pt>
                <c:pt idx="1">
                  <c:v>Ком.У</c:v>
                </c:pt>
                <c:pt idx="2">
                  <c:v>Общ. У </c:v>
                </c:pt>
                <c:pt idx="3">
                  <c:v>Спорт.У</c:v>
                </c:pt>
                <c:pt idx="4">
                  <c:v>Обр.У</c:v>
                </c:pt>
                <c:pt idx="5">
                  <c:v>У здрав.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12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8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68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6"/>
                <c:pt idx="0">
                  <c:v>Гос.У</c:v>
                </c:pt>
                <c:pt idx="1">
                  <c:v>Ком.У</c:v>
                </c:pt>
                <c:pt idx="2">
                  <c:v>Общ. У </c:v>
                </c:pt>
                <c:pt idx="3">
                  <c:v>Спорт.У</c:v>
                </c:pt>
                <c:pt idx="4">
                  <c:v>Обр.У</c:v>
                </c:pt>
                <c:pt idx="5">
                  <c:v>У здрав.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687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993366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687">
                <a:solidFill>
                  <a:srgbClr val="000000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6"/>
                <c:pt idx="0">
                  <c:v>Гос.У</c:v>
                </c:pt>
                <c:pt idx="1">
                  <c:v>Ком.У</c:v>
                </c:pt>
                <c:pt idx="2">
                  <c:v>Общ. У </c:v>
                </c:pt>
                <c:pt idx="3">
                  <c:v>Спорт.У</c:v>
                </c:pt>
                <c:pt idx="4">
                  <c:v>Обр.У</c:v>
                </c:pt>
                <c:pt idx="5">
                  <c:v>У здрав.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</c:numCache>
            </c:numRef>
          </c:val>
        </c:ser>
        <c:firstSliceAng val="0"/>
      </c:pieChart>
      <c:spPr>
        <a:noFill/>
        <a:ln w="12687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6276276276276256"/>
          <c:y val="0.26217228464419484"/>
          <c:w val="0.22522522522522523"/>
          <c:h val="0.47565543071161043"/>
        </c:manualLayout>
      </c:layout>
      <c:spPr>
        <a:noFill/>
        <a:ln w="3172">
          <a:solidFill>
            <a:srgbClr val="000000"/>
          </a:solidFill>
          <a:prstDash val="solid"/>
        </a:ln>
      </c:spPr>
      <c:txPr>
        <a:bodyPr/>
        <a:lstStyle/>
        <a:p>
          <a:pPr>
            <a:defRPr sz="869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949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68DCB-5F98-4BBD-9854-CC787E048BD7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2C068-D307-4974-A02C-97AF03FB9C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6648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032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22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998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289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32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628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00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997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0775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110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830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2989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2C068-D307-4974-A02C-97AF03FB9C9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505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управленческие технологии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0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60649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Требование сегодняшнего времени — использование современных информационных технологий в управленческой деятельности школы. По определению Г.К. </a:t>
            </a:r>
            <a:r>
              <a:rPr lang="ru-RU" sz="3200" dirty="0" err="1"/>
              <a:t>Селевко</a:t>
            </a:r>
            <a:r>
              <a:rPr lang="ru-RU" sz="3200" dirty="0"/>
              <a:t>,  любая технология - информационная, так как основу технологического процесса обучения и управления составляет информация и  её движение.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11096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Процесс управления современной школой невозможен без использования </a:t>
            </a:r>
            <a:r>
              <a:rPr lang="ru-RU" sz="3200" dirty="0" err="1"/>
              <a:t>здоровьесберегающих</a:t>
            </a:r>
            <a:r>
              <a:rPr lang="ru-RU" sz="3200" dirty="0"/>
              <a:t> технологий  </a:t>
            </a:r>
            <a:r>
              <a:rPr lang="ru-RU" sz="3200" dirty="0" smtClean="0"/>
              <a:t>управления 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19256" cy="413732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В.А. </a:t>
            </a:r>
            <a:r>
              <a:rPr lang="ru-RU" dirty="0" err="1" smtClean="0"/>
              <a:t>Караковский</a:t>
            </a:r>
            <a:r>
              <a:rPr lang="ru-RU" dirty="0" smtClean="0"/>
              <a:t>  </a:t>
            </a:r>
            <a:r>
              <a:rPr lang="ru-RU" dirty="0"/>
              <a:t>предлагает  такие меры для обеспечения  достойного положения учителя в школе: </a:t>
            </a:r>
          </a:p>
          <a:p>
            <a:r>
              <a:rPr lang="ru-RU" dirty="0"/>
              <a:t>o	Выдвинуть идею о движении к экспериментальной площадке с добавочным индивидуальным штатным расписанием  для участвующих  в эксперименте педагогов.</a:t>
            </a:r>
          </a:p>
          <a:p>
            <a:r>
              <a:rPr lang="ru-RU" dirty="0"/>
              <a:t>o	Создать группу опережающего развития с демонстрацией возможностей лучшей, в том числе и научной работы.</a:t>
            </a:r>
          </a:p>
          <a:p>
            <a:r>
              <a:rPr lang="ru-RU" dirty="0"/>
              <a:t>o	Чаще хвалить работу ищущих, экспериментирующих учителей на педсоветах, совещаниях.</a:t>
            </a:r>
          </a:p>
          <a:p>
            <a:r>
              <a:rPr lang="ru-RU" dirty="0"/>
              <a:t>o	Приглашать учителей к обсуждению новых начинаний, вовлекать их в новые дела, возлагать на них дополнительную ответственность за небольшое дело, значимое в масштабе школы.</a:t>
            </a:r>
          </a:p>
        </p:txBody>
      </p:sp>
    </p:spTree>
    <p:extLst>
      <p:ext uri="{BB962C8B-B14F-4D97-AF65-F5344CB8AC3E}">
        <p14:creationId xmlns:p14="http://schemas.microsoft.com/office/powerpoint/2010/main" xmlns="" val="385854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Технология исследовательской деятельности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5832648" cy="4408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912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</a:t>
            </a:r>
            <a:r>
              <a:rPr lang="ru-RU" dirty="0" smtClean="0"/>
              <a:t>ехнология </a:t>
            </a:r>
            <a:r>
              <a:rPr lang="ru-RU" dirty="0"/>
              <a:t>формирования и развития организационной культуры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Технология принятия Управленческого решения </a:t>
            </a:r>
          </a:p>
          <a:p>
            <a:r>
              <a:rPr lang="ru-RU" dirty="0" smtClean="0"/>
              <a:t>Технология управления инновационным проектом</a:t>
            </a:r>
          </a:p>
          <a:p>
            <a:r>
              <a:rPr lang="ru-RU" dirty="0" smtClean="0"/>
              <a:t>Технология анализа опыта, проблем и ресурсов школы </a:t>
            </a:r>
          </a:p>
          <a:p>
            <a:r>
              <a:rPr lang="ru-RU" dirty="0" smtClean="0"/>
              <a:t>Технология коллективного планирования </a:t>
            </a:r>
          </a:p>
          <a:p>
            <a:r>
              <a:rPr lang="ru-RU" dirty="0" smtClean="0"/>
              <a:t>Технология поддержки образовательных инициатив и педагогического творчества</a:t>
            </a:r>
          </a:p>
          <a:p>
            <a:r>
              <a:rPr lang="ru-RU" dirty="0" smtClean="0"/>
              <a:t>Технология </a:t>
            </a:r>
            <a:r>
              <a:rPr lang="ru-RU" dirty="0" err="1" smtClean="0"/>
              <a:t>самокоррекции</a:t>
            </a:r>
            <a:r>
              <a:rPr lang="ru-RU" dirty="0" smtClean="0"/>
              <a:t> педагогической деятельности (технология СПД) </a:t>
            </a:r>
          </a:p>
          <a:p>
            <a:r>
              <a:rPr lang="ru-RU" dirty="0"/>
              <a:t>Технология учебно-методической игры (технология УМИ) </a:t>
            </a:r>
            <a:endParaRPr lang="ru-RU" dirty="0" smtClean="0"/>
          </a:p>
          <a:p>
            <a:r>
              <a:rPr lang="ru-RU" dirty="0" smtClean="0"/>
              <a:t>Технология </a:t>
            </a:r>
            <a:r>
              <a:rPr lang="ru-RU" dirty="0"/>
              <a:t>посещения урока начинающим специалистом (технология ПУНС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334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97" y="21704"/>
            <a:ext cx="9133379" cy="685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0815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Различные типы классификации</a:t>
            </a:r>
            <a:br>
              <a:rPr lang="ru-RU" dirty="0" smtClean="0"/>
            </a:br>
            <a:r>
              <a:rPr lang="ru-RU" dirty="0" smtClean="0"/>
              <a:t>современных управленческих технологий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Технология формирования и развития организационной культуры</a:t>
            </a:r>
          </a:p>
          <a:p>
            <a:r>
              <a:rPr lang="ru-RU" dirty="0"/>
              <a:t>Технология управления инновационным проектом </a:t>
            </a:r>
          </a:p>
          <a:p>
            <a:r>
              <a:rPr lang="ru-RU" dirty="0"/>
              <a:t>Технология анализа опыта, проблем и ресурсов школы</a:t>
            </a:r>
          </a:p>
          <a:p>
            <a:r>
              <a:rPr lang="ru-RU" dirty="0"/>
              <a:t>Технология коллективного планирования </a:t>
            </a:r>
          </a:p>
          <a:p>
            <a:r>
              <a:rPr lang="ru-RU" dirty="0"/>
              <a:t>Технология долгосрочного развития базовой инновационной идеи </a:t>
            </a:r>
          </a:p>
          <a:p>
            <a:r>
              <a:rPr lang="ru-RU" dirty="0"/>
              <a:t>Технология поддержки образовательных инициатив и педагогического творчества (технология ПИТ) </a:t>
            </a:r>
          </a:p>
          <a:p>
            <a:r>
              <a:rPr lang="ru-RU" dirty="0"/>
              <a:t>Технология </a:t>
            </a:r>
            <a:r>
              <a:rPr lang="ru-RU" dirty="0" err="1"/>
              <a:t>самокоррекции</a:t>
            </a:r>
            <a:r>
              <a:rPr lang="ru-RU" dirty="0"/>
              <a:t> педагогической деятельности (технология СПД) </a:t>
            </a:r>
          </a:p>
          <a:p>
            <a:r>
              <a:rPr lang="ru-RU" dirty="0"/>
              <a:t>Технология учебно-методической игры (технология УМИ) </a:t>
            </a:r>
          </a:p>
          <a:p>
            <a:r>
              <a:rPr lang="ru-RU" dirty="0"/>
              <a:t>Технология посещения урока начинающим специалистом (технология ПУНС).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21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Технология проблемно –ориентированного анализа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Д. </a:t>
            </a:r>
            <a:r>
              <a:rPr lang="ru-RU" dirty="0"/>
              <a:t>Карнеги </a:t>
            </a:r>
            <a:r>
              <a:rPr lang="ru-RU" dirty="0" smtClean="0"/>
              <a:t> </a:t>
            </a:r>
            <a:r>
              <a:rPr lang="ru-RU" dirty="0"/>
              <a:t>«Существует лишь один способ в этом мире извлекать пользу из прошлого – он заключается в спокойном  анализе…».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59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507288" cy="57935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Основные виды и методы анализа</a:t>
            </a:r>
          </a:p>
          <a:p>
            <a:endParaRPr lang="ru-RU" dirty="0"/>
          </a:p>
          <a:p>
            <a:r>
              <a:rPr lang="ru-RU" dirty="0" smtClean="0"/>
              <a:t>системный</a:t>
            </a:r>
            <a:r>
              <a:rPr lang="ru-RU" dirty="0"/>
              <a:t>, </a:t>
            </a:r>
          </a:p>
          <a:p>
            <a:r>
              <a:rPr lang="ru-RU" dirty="0" smtClean="0"/>
              <a:t>функциональный</a:t>
            </a:r>
            <a:r>
              <a:rPr lang="ru-RU" dirty="0"/>
              <a:t>, </a:t>
            </a:r>
          </a:p>
          <a:p>
            <a:r>
              <a:rPr lang="ru-RU" dirty="0" smtClean="0"/>
              <a:t>сравнительный</a:t>
            </a:r>
            <a:r>
              <a:rPr lang="ru-RU" dirty="0"/>
              <a:t>, </a:t>
            </a:r>
          </a:p>
          <a:p>
            <a:r>
              <a:rPr lang="ru-RU" dirty="0" smtClean="0"/>
              <a:t>ретроспективный</a:t>
            </a:r>
            <a:r>
              <a:rPr lang="ru-RU" dirty="0"/>
              <a:t>, </a:t>
            </a:r>
          </a:p>
          <a:p>
            <a:r>
              <a:rPr lang="ru-RU" dirty="0" smtClean="0"/>
              <a:t>факторный</a:t>
            </a:r>
            <a:r>
              <a:rPr lang="ru-RU" dirty="0"/>
              <a:t>, </a:t>
            </a:r>
          </a:p>
          <a:p>
            <a:r>
              <a:rPr lang="ru-RU" dirty="0" smtClean="0"/>
              <a:t>структурный</a:t>
            </a:r>
            <a:r>
              <a:rPr lang="ru-RU" dirty="0"/>
              <a:t>, </a:t>
            </a:r>
          </a:p>
          <a:p>
            <a:r>
              <a:rPr lang="ru-RU" dirty="0" smtClean="0"/>
              <a:t>параметрический</a:t>
            </a:r>
            <a:r>
              <a:rPr lang="ru-RU" dirty="0"/>
              <a:t>, </a:t>
            </a:r>
          </a:p>
          <a:p>
            <a:r>
              <a:rPr lang="ru-RU" dirty="0" smtClean="0"/>
              <a:t>рефлексивный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692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Факторный анализ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Анализ </a:t>
            </a:r>
            <a:r>
              <a:rPr lang="ru-RU" dirty="0" smtClean="0"/>
              <a:t>ситуаций</a:t>
            </a:r>
          </a:p>
          <a:p>
            <a:r>
              <a:rPr lang="ru-RU" dirty="0" smtClean="0"/>
              <a:t>Анализ результатов </a:t>
            </a:r>
          </a:p>
          <a:p>
            <a:r>
              <a:rPr lang="ru-RU" dirty="0"/>
              <a:t>Анализ урока, внеклассного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xmlns="" val="378615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Проблемно-ориентированный анализ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«Дерево </a:t>
            </a:r>
            <a:r>
              <a:rPr lang="ru-RU" dirty="0"/>
              <a:t>проблем</a:t>
            </a:r>
            <a:r>
              <a:rPr lang="ru-RU" dirty="0" smtClean="0"/>
              <a:t>»</a:t>
            </a:r>
          </a:p>
          <a:p>
            <a:r>
              <a:rPr lang="ru-RU" dirty="0"/>
              <a:t>Процедура «Пять почему</a:t>
            </a:r>
            <a:r>
              <a:rPr lang="ru-RU" dirty="0" smtClean="0"/>
              <a:t>»</a:t>
            </a:r>
          </a:p>
          <a:p>
            <a:r>
              <a:rPr lang="ru-RU" dirty="0"/>
              <a:t>Анализ и оценка достижений и выявление конкурентных преимуществ </a:t>
            </a:r>
            <a:r>
              <a:rPr lang="ru-RU" dirty="0" smtClean="0"/>
              <a:t>ОУ</a:t>
            </a:r>
          </a:p>
          <a:p>
            <a:r>
              <a:rPr lang="en-US" dirty="0"/>
              <a:t>SWOT- </a:t>
            </a:r>
            <a:r>
              <a:rPr lang="ru-RU" dirty="0" smtClean="0"/>
              <a:t>анализ</a:t>
            </a:r>
          </a:p>
          <a:p>
            <a:r>
              <a:rPr lang="en-US" dirty="0"/>
              <a:t>SMART-</a:t>
            </a:r>
            <a:r>
              <a:rPr lang="ru-RU" dirty="0"/>
              <a:t>анализ</a:t>
            </a:r>
          </a:p>
          <a:p>
            <a:r>
              <a:rPr lang="ru-RU" dirty="0" smtClean="0"/>
              <a:t>Анализ документов</a:t>
            </a:r>
          </a:p>
          <a:p>
            <a:r>
              <a:rPr lang="ru-RU" dirty="0"/>
              <a:t>Анализ управленческой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45805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SWOT- </a:t>
            </a:r>
            <a:r>
              <a:rPr lang="ru-RU" dirty="0"/>
              <a:t>анализ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26823104"/>
              </p:ext>
            </p:extLst>
          </p:nvPr>
        </p:nvGraphicFramePr>
        <p:xfrm>
          <a:off x="457200" y="857232"/>
          <a:ext cx="8401080" cy="5326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216"/>
                <a:gridCol w="1680216"/>
                <a:gridCol w="1680216"/>
                <a:gridCol w="1680216"/>
                <a:gridCol w="1680216"/>
              </a:tblGrid>
              <a:tr h="188189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Фактические результаты 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Работа с родителями, в социуме, с общественностью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 семей 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5. Социальное партнерство школы 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27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Выявленные противоречия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Возможные причины противоречий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Возможные пути решения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Целевые задачи на следующий учебный год</a:t>
                      </a:r>
                    </a:p>
                  </a:txBody>
                  <a:tcPr marL="68580" marR="68580" marT="0" marB="0"/>
                </a:tc>
              </a:tr>
              <a:tr h="26121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1.Недостаточный уровень взаимодействия  педагогов и  родителей  в некоторых классах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2. Инертность большинства родителей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 3. Реализация программы развития школы «Школа – социальный партнер»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1.Формирование контингента по остаточному признаку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2.Недостаточно полно отработана система воздействия не родителей, не осуществляющих должного контроля за детьми 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17780"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1. Организация  консультаций с родителями </a:t>
                      </a:r>
                    </a:p>
                    <a:p>
                      <a:pPr marL="17780"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2. Формирование положительной мотивации родителей  к обучению и школе  в целом </a:t>
                      </a:r>
                    </a:p>
                    <a:p>
                      <a:pPr marL="17780"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3. Создание творческой группы по разработке программы обучающих семинаров для родителей 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1. Разработать программу  взаимодействия педагогов с родителями по повышению качества знаний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858000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2.Провести цикл родительских собраний по формированию мотивации к обучению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7"/>
          <p:cNvGraphicFramePr/>
          <p:nvPr/>
        </p:nvGraphicFramePr>
        <p:xfrm>
          <a:off x="1000100" y="1500175"/>
          <a:ext cx="3571900" cy="121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8"/>
          <p:cNvGraphicFramePr/>
          <p:nvPr/>
        </p:nvGraphicFramePr>
        <p:xfrm>
          <a:off x="5500694" y="1214422"/>
          <a:ext cx="3203586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1997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технология управления развитием школы через систему педагогических советов.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2207" y="3573016"/>
            <a:ext cx="4711793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2058"/>
            <a:ext cx="3839650" cy="293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0" y="4734342"/>
            <a:ext cx="442798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/>
          </a:p>
          <a:p>
            <a:r>
              <a:rPr lang="ru-RU" sz="3600" dirty="0" smtClean="0"/>
              <a:t>технология </a:t>
            </a:r>
            <a:r>
              <a:rPr lang="ru-RU" sz="3600" dirty="0"/>
              <a:t>проектных команд </a:t>
            </a:r>
          </a:p>
        </p:txBody>
      </p:sp>
    </p:spTree>
    <p:extLst>
      <p:ext uri="{BB962C8B-B14F-4D97-AF65-F5344CB8AC3E}">
        <p14:creationId xmlns:p14="http://schemas.microsoft.com/office/powerpoint/2010/main" xmlns="" val="255079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436</Words>
  <Application>Microsoft Office PowerPoint</Application>
  <PresentationFormat>Экран (4:3)</PresentationFormat>
  <Paragraphs>91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Современные управленческие технологии</vt:lpstr>
      <vt:lpstr>Слайд 2</vt:lpstr>
      <vt:lpstr>Различные типы классификации современных управленческих технологий</vt:lpstr>
      <vt:lpstr>Технология проблемно –ориентированного анализа </vt:lpstr>
      <vt:lpstr>Слайд 5</vt:lpstr>
      <vt:lpstr>Факторный анализ</vt:lpstr>
      <vt:lpstr>Проблемно-ориентированный анализ</vt:lpstr>
      <vt:lpstr>SWOT- анализ </vt:lpstr>
      <vt:lpstr>технология управления развитием школы через систему педагогических советов. </vt:lpstr>
      <vt:lpstr>Слайд 10</vt:lpstr>
      <vt:lpstr>Процесс управления современной школой невозможен без использования здоровьесберегающих технологий  управления  </vt:lpstr>
      <vt:lpstr>Технология исследовательской деятельности</vt:lpstr>
      <vt:lpstr>Технология формирования и развития организационной культуры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управленческие технологии</dc:title>
  <cp:lastModifiedBy>1</cp:lastModifiedBy>
  <cp:revision>8</cp:revision>
  <dcterms:modified xsi:type="dcterms:W3CDTF">2016-10-24T04:51:44Z</dcterms:modified>
</cp:coreProperties>
</file>